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EE636-82CA-54B8-2CC0-DE87718F55D8}" v="31" dt="2024-01-10T19:45:33.47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/>
    <p:restoredTop sz="88673" autoAdjust="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44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21025" y="75463"/>
            <a:ext cx="6368902" cy="462576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defTabSz="784225">
              <a:lnSpc>
                <a:spcPct val="100000"/>
              </a:lnSpc>
              <a:defRPr sz="1600" b="1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Letter-join Plus 8" panose="02000505000000020003" pitchFamily="50" charset="0"/>
              </a:rPr>
              <a:t>How can I present my scientific knowledge to educate others?</a:t>
            </a:r>
            <a:endParaRPr lang="en-GB" dirty="0">
              <a:effectLst/>
              <a:latin typeface="Letter-join Plus 8" panose="02000505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870923-F3C8-4F38-0F56-2D817EF17D0D}"/>
              </a:ext>
            </a:extLst>
          </p:cNvPr>
          <p:cNvSpPr txBox="1"/>
          <p:nvPr/>
        </p:nvSpPr>
        <p:spPr>
          <a:xfrm>
            <a:off x="2495464" y="583440"/>
            <a:ext cx="2128788" cy="27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200" dirty="0">
                <a:latin typeface="Letter-join Plus 8"/>
              </a:rPr>
              <a:t>Observing in Science</a:t>
            </a:r>
            <a:r>
              <a:rPr kumimoji="0" lang="en-GB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Letter-join Plus 8"/>
                <a:sym typeface="Calibri"/>
              </a:rPr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A468F4-2E79-8434-FC95-DAB7D98C62C3}"/>
              </a:ext>
            </a:extLst>
          </p:cNvPr>
          <p:cNvSpPr txBox="1"/>
          <p:nvPr/>
        </p:nvSpPr>
        <p:spPr>
          <a:xfrm>
            <a:off x="123299" y="603806"/>
            <a:ext cx="2261554" cy="338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Letter-join Plus 8"/>
                <a:sym typeface="Calibri"/>
              </a:rPr>
              <a:t>Science</a:t>
            </a:r>
            <a:r>
              <a:rPr kumimoji="0" lang="en-GB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Letter-join Plus 8"/>
                <a:sym typeface="Calibri"/>
              </a:rPr>
              <a:t> Concepts</a:t>
            </a:r>
            <a:r>
              <a:rPr kumimoji="0" lang="en-GB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Letter-join Plus 8"/>
                <a:sym typeface="Calibri"/>
              </a:rPr>
              <a:t>:</a:t>
            </a:r>
            <a:endParaRPr kumimoji="0" lang="en-GB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Letter-join Plus 8"/>
              <a:sym typeface="Calibri"/>
            </a:endParaRPr>
          </a:p>
        </p:txBody>
      </p:sp>
      <p:sp>
        <p:nvSpPr>
          <p:cNvPr id="28" name="Rectangle">
            <a:extLst>
              <a:ext uri="{FF2B5EF4-FFF2-40B4-BE49-F238E27FC236}">
                <a16:creationId xmlns:a16="http://schemas.microsoft.com/office/drawing/2014/main" id="{D95D8472-95BB-0AD2-E844-8CF086C46777}"/>
              </a:ext>
            </a:extLst>
          </p:cNvPr>
          <p:cNvSpPr/>
          <p:nvPr/>
        </p:nvSpPr>
        <p:spPr>
          <a:xfrm>
            <a:off x="6389927" y="68503"/>
            <a:ext cx="5678773" cy="469536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b">
            <a:noAutofit/>
          </a:bodyPr>
          <a:lstStyle/>
          <a:p>
            <a:pPr defTabSz="392113">
              <a:lnSpc>
                <a:spcPct val="120000"/>
              </a:lnSpc>
              <a:defRPr sz="1400" cap="all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756FE0-C95A-BEC3-6A82-0B42E1EB7052}"/>
              </a:ext>
            </a:extLst>
          </p:cNvPr>
          <p:cNvSpPr txBox="1"/>
          <p:nvPr/>
        </p:nvSpPr>
        <p:spPr>
          <a:xfrm>
            <a:off x="6608510" y="265256"/>
            <a:ext cx="5528781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en-GB" sz="1600" b="1" dirty="0" smtClean="0">
                <a:latin typeface="Letter-join Plus 8" panose="02000505000000020003" pitchFamily="50" charset="0"/>
              </a:rPr>
              <a:t>Yr2/3     SCIENCE KNOWLEDGE ORGANISER</a:t>
            </a:r>
            <a:endParaRPr lang="en-GB" sz="1600" b="1" dirty="0">
              <a:latin typeface="Letter-join Plus 8" panose="02000505000000020003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5218B2-FDC5-E9BA-E49E-804C546FF2B5}"/>
              </a:ext>
            </a:extLst>
          </p:cNvPr>
          <p:cNvSpPr txBox="1"/>
          <p:nvPr/>
        </p:nvSpPr>
        <p:spPr>
          <a:xfrm>
            <a:off x="2525067" y="3541599"/>
            <a:ext cx="2128788" cy="27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Letter-join Plus 8"/>
              </a:rPr>
              <a:t>BBC </a:t>
            </a:r>
            <a:r>
              <a:rPr lang="en-GB" sz="1200" dirty="0" err="1" smtClean="0">
                <a:latin typeface="Letter-join Plus 8"/>
              </a:rPr>
              <a:t>Bitesize</a:t>
            </a:r>
            <a:r>
              <a:rPr lang="en-GB" sz="1200" dirty="0" smtClean="0">
                <a:latin typeface="Letter-join Plus 8"/>
              </a:rPr>
              <a:t> – lots of videos!</a:t>
            </a:r>
            <a:endParaRPr kumimoji="0" lang="en-GB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Letter-join Plus 8"/>
              <a:sym typeface="Calibri"/>
            </a:endParaRP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A1F3D363-47D0-AB90-95C0-1CA1720A40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8"/>
          <a:stretch/>
        </p:blipFill>
        <p:spPr>
          <a:xfrm>
            <a:off x="123299" y="939283"/>
            <a:ext cx="2261554" cy="1726631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4A35E743-1DCD-22B9-20F9-7547220984DC}"/>
              </a:ext>
            </a:extLst>
          </p:cNvPr>
          <p:cNvSpPr/>
          <p:nvPr/>
        </p:nvSpPr>
        <p:spPr>
          <a:xfrm>
            <a:off x="1127051" y="5613991"/>
            <a:ext cx="465877" cy="302668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4ADA729-82D3-D9F8-8C24-37EA0497E2D9}"/>
              </a:ext>
            </a:extLst>
          </p:cNvPr>
          <p:cNvSpPr/>
          <p:nvPr/>
        </p:nvSpPr>
        <p:spPr>
          <a:xfrm>
            <a:off x="1592928" y="4776426"/>
            <a:ext cx="247488" cy="17351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0322421-5866-06E5-59A0-ADC6A52EA4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494" y="946237"/>
            <a:ext cx="1013933" cy="1040043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30228"/>
              </p:ext>
            </p:extLst>
          </p:nvPr>
        </p:nvGraphicFramePr>
        <p:xfrm>
          <a:off x="123299" y="2673306"/>
          <a:ext cx="2261554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5305">
                  <a:extLst>
                    <a:ext uri="{9D8B030D-6E8A-4147-A177-3AD203B41FA5}">
                      <a16:colId xmlns:a16="http://schemas.microsoft.com/office/drawing/2014/main" val="3379054604"/>
                    </a:ext>
                  </a:extLst>
                </a:gridCol>
                <a:gridCol w="1186249">
                  <a:extLst>
                    <a:ext uri="{9D8B030D-6E8A-4147-A177-3AD203B41FA5}">
                      <a16:colId xmlns:a16="http://schemas.microsoft.com/office/drawing/2014/main" val="618401066"/>
                    </a:ext>
                  </a:extLst>
                </a:gridCol>
              </a:tblGrid>
              <a:tr h="187580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1" u="none" strike="noStrike" cap="none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Investigation</a:t>
                      </a:r>
                      <a:endParaRPr lang="en-GB" sz="1200" b="0" i="0" u="none" strike="noStrike" cap="none" spc="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FillTx/>
                        <a:latin typeface="Letter-join Plus 8" panose="02000505000000020003" pitchFamily="50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fontAlgn="base"/>
                      <a:endParaRPr lang="en-GB" sz="1200" b="0" i="0" u="none" strike="noStrike" cap="none" spc="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FillTx/>
                        <a:latin typeface="Letter-join Plus 8" panose="02000505000000020003" pitchFamily="50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fontAlgn="base"/>
                      <a:r>
                        <a:rPr lang="en-GB" sz="1200" b="1" i="1" u="none" strike="noStrike" cap="none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Variable</a:t>
                      </a:r>
                    </a:p>
                    <a:p>
                      <a:pPr algn="ctr" fontAlgn="base"/>
                      <a:endParaRPr lang="en-GB" sz="1200" b="0" i="0" u="none" strike="noStrike" cap="none" spc="0" baseline="0" dirty="0" smtClean="0"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fontAlgn="base"/>
                      <a:r>
                        <a:rPr lang="en-GB" sz="12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To make a test fair we need to change one variable. 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1" u="none" strike="noStrike" cap="none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Our World</a:t>
                      </a:r>
                    </a:p>
                    <a:p>
                      <a:pPr algn="ctr" fontAlgn="base"/>
                      <a:endParaRPr lang="en-GB" sz="1200" b="1" i="1" u="none" strike="noStrike" cap="none" spc="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FillTx/>
                        <a:latin typeface="Letter-join Plus 8" panose="02000505000000020003" pitchFamily="50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fontAlgn="base"/>
                      <a:r>
                        <a:rPr lang="en-GB" sz="1200" b="1" i="1" u="none" strike="noStrike" cap="none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Properties</a:t>
                      </a:r>
                      <a:endParaRPr lang="en-GB" sz="1200" b="1" i="0" u="none" strike="noStrike" cap="none" spc="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FillTx/>
                        <a:latin typeface="Letter-join Plus 8" panose="02000505000000020003" pitchFamily="50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fontAlgn="base"/>
                      <a:endParaRPr lang="en-GB" sz="1200" b="0" i="0" u="none" strike="noStrike" cap="none" spc="0" baseline="0" dirty="0" smtClean="0">
                        <a:solidFill>
                          <a:schemeClr val="tx1"/>
                        </a:solidFill>
                        <a:effectLst/>
                        <a:uFillTx/>
                        <a:latin typeface="Letter-join Plus 8" panose="02000505000000020003" pitchFamily="50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fontAlgn="base"/>
                      <a:r>
                        <a:rPr lang="en-GB" sz="12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Things in our world can be compared to identify similarities and differences. </a:t>
                      </a:r>
                    </a:p>
                    <a:p>
                      <a:pPr algn="ctr"/>
                      <a:endParaRPr lang="en-GB" sz="12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1674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1BA468F4-2E79-8434-FC95-DAB7D98C62C3}"/>
              </a:ext>
            </a:extLst>
          </p:cNvPr>
          <p:cNvSpPr txBox="1"/>
          <p:nvPr/>
        </p:nvSpPr>
        <p:spPr>
          <a:xfrm>
            <a:off x="780988" y="4822762"/>
            <a:ext cx="3207730" cy="338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Letter-join Plus 8"/>
                <a:sym typeface="Calibri"/>
              </a:rPr>
              <a:t>Science</a:t>
            </a:r>
            <a:r>
              <a:rPr kumimoji="0" lang="en-GB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Letter-join Plus 8"/>
                <a:sym typeface="Calibri"/>
              </a:rPr>
              <a:t> Skills</a:t>
            </a:r>
            <a:r>
              <a:rPr kumimoji="0" lang="en-GB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Letter-join Plus 8"/>
                <a:sym typeface="Calibri"/>
              </a:rPr>
              <a:t>:</a:t>
            </a:r>
            <a:endParaRPr kumimoji="0" lang="en-GB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Letter-join Plus 8"/>
              <a:sym typeface="Calibri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690300"/>
              </p:ext>
            </p:extLst>
          </p:nvPr>
        </p:nvGraphicFramePr>
        <p:xfrm>
          <a:off x="123299" y="5183294"/>
          <a:ext cx="4670770" cy="1583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0818">
                  <a:extLst>
                    <a:ext uri="{9D8B030D-6E8A-4147-A177-3AD203B41FA5}">
                      <a16:colId xmlns:a16="http://schemas.microsoft.com/office/drawing/2014/main" val="3379054604"/>
                    </a:ext>
                  </a:extLst>
                </a:gridCol>
                <a:gridCol w="2449952">
                  <a:extLst>
                    <a:ext uri="{9D8B030D-6E8A-4147-A177-3AD203B41FA5}">
                      <a16:colId xmlns:a16="http://schemas.microsoft.com/office/drawing/2014/main" val="618401066"/>
                    </a:ext>
                  </a:extLst>
                </a:gridCol>
              </a:tblGrid>
              <a:tr h="1583266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1" u="none" strike="noStrike" cap="none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Investigation</a:t>
                      </a:r>
                      <a:endParaRPr lang="en-GB" sz="1200" b="0" i="0" u="none" strike="noStrike" cap="none" spc="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FillTx/>
                        <a:latin typeface="Letter-join Plus 8" panose="02000505000000020003" pitchFamily="50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fontAlgn="base"/>
                      <a:r>
                        <a:rPr lang="en-GB" sz="1200" b="1" i="1" u="none" strike="noStrike" cap="none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Variable</a:t>
                      </a:r>
                    </a:p>
                    <a:p>
                      <a:pPr algn="ctr" fontAlgn="base"/>
                      <a:r>
                        <a:rPr lang="en-GB" sz="12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I can carry out a fair test changing only one variable. I can explain why my test is fair; which variable I changed and why.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200" b="1" i="1" u="none" strike="noStrike" cap="none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Our World</a:t>
                      </a:r>
                    </a:p>
                    <a:p>
                      <a:pPr algn="ctr" fontAlgn="base"/>
                      <a:r>
                        <a:rPr lang="en-GB" sz="1200" b="1" i="1" u="none" strike="noStrike" cap="none" spc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Properties</a:t>
                      </a:r>
                      <a:endParaRPr lang="en-GB" sz="1200" b="1" i="0" u="none" strike="noStrike" cap="none" spc="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FillTx/>
                        <a:latin typeface="Letter-join Plus 8" panose="02000505000000020003" pitchFamily="50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fontAlgn="base"/>
                      <a:r>
                        <a:rPr lang="en-GB" sz="12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Letter-join Plus 8" panose="02000505000000020003" pitchFamily="50" charset="0"/>
                          <a:ea typeface="+mn-ea"/>
                          <a:cs typeface="+mn-cs"/>
                          <a:sym typeface="Calibri"/>
                        </a:rPr>
                        <a:t>I can observe and record properties through investigation to draw conclusions. I can identify differences and similarities through comparison to answer questions. </a:t>
                      </a:r>
                    </a:p>
                    <a:p>
                      <a:pPr algn="ctr"/>
                      <a:endParaRPr lang="en-GB" sz="12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1674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37870923-F3C8-4F38-0F56-2D817EF17D0D}"/>
              </a:ext>
            </a:extLst>
          </p:cNvPr>
          <p:cNvSpPr txBox="1"/>
          <p:nvPr/>
        </p:nvSpPr>
        <p:spPr>
          <a:xfrm>
            <a:off x="4794069" y="654815"/>
            <a:ext cx="7274631" cy="523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Letter-join Plus 8"/>
                <a:sym typeface="Calibri"/>
              </a:rPr>
              <a:t>Vocabulary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Letter-join Plus 8"/>
              </a:rPr>
              <a:t>Use this vocabulary when discussing your Science knowledge and in your writing.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959607"/>
              </p:ext>
            </p:extLst>
          </p:nvPr>
        </p:nvGraphicFramePr>
        <p:xfrm>
          <a:off x="4794069" y="1294807"/>
          <a:ext cx="7274632" cy="289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8434">
                  <a:extLst>
                    <a:ext uri="{9D8B030D-6E8A-4147-A177-3AD203B41FA5}">
                      <a16:colId xmlns:a16="http://schemas.microsoft.com/office/drawing/2014/main" val="1288929325"/>
                    </a:ext>
                  </a:extLst>
                </a:gridCol>
                <a:gridCol w="5106198">
                  <a:extLst>
                    <a:ext uri="{9D8B030D-6E8A-4147-A177-3AD203B41FA5}">
                      <a16:colId xmlns:a16="http://schemas.microsoft.com/office/drawing/2014/main" val="2976810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5"/>
                          </a:solidFill>
                          <a:latin typeface="Letter-join Plus 8" panose="02000505000000020003" pitchFamily="50" charset="0"/>
                        </a:rPr>
                        <a:t>igneous rock</a:t>
                      </a:r>
                      <a:endParaRPr lang="en-GB" sz="1400" dirty="0">
                        <a:solidFill>
                          <a:schemeClr val="accent5"/>
                        </a:solidFill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Rock that has been formed from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Letter-join Plus 8" panose="02000505000000020003" pitchFamily="50" charset="0"/>
                        </a:rPr>
                        <a:t>lava</a:t>
                      </a:r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 or </a:t>
                      </a:r>
                      <a:r>
                        <a:rPr lang="en-GB" sz="1400" dirty="0" smtClean="0">
                          <a:solidFill>
                            <a:srgbClr val="FFC000"/>
                          </a:solidFill>
                          <a:latin typeface="Letter-join Plus 8" panose="02000505000000020003" pitchFamily="50" charset="0"/>
                        </a:rPr>
                        <a:t>magma</a:t>
                      </a:r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.</a:t>
                      </a:r>
                      <a:r>
                        <a:rPr lang="en-GB" sz="1400" baseline="0" dirty="0" smtClean="0">
                          <a:latin typeface="Letter-join Plus 8" panose="02000505000000020003" pitchFamily="50" charset="0"/>
                        </a:rPr>
                        <a:t> 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24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Letter-join Plus 8" panose="02000505000000020003" pitchFamily="50" charset="0"/>
                        </a:rPr>
                        <a:t>sedimentary</a:t>
                      </a:r>
                      <a:r>
                        <a:rPr lang="en-GB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Letter-join Plus 8" panose="02000505000000020003" pitchFamily="50" charset="0"/>
                        </a:rPr>
                        <a:t> rock</a:t>
                      </a:r>
                      <a:endParaRPr lang="en-GB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Rock</a:t>
                      </a:r>
                      <a:r>
                        <a:rPr lang="en-GB" sz="1400" baseline="0" dirty="0" smtClean="0">
                          <a:latin typeface="Letter-join Plus 8" panose="02000505000000020003" pitchFamily="50" charset="0"/>
                        </a:rPr>
                        <a:t> that has been formed by layers of sediment being pressed down hard (compressed) and sticking together. 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754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metamorphic</a:t>
                      </a:r>
                      <a:r>
                        <a:rPr lang="en-GB" sz="1400" baseline="0" dirty="0" smtClean="0">
                          <a:latin typeface="Letter-join Plus 8" panose="02000505000000020003" pitchFamily="50" charset="0"/>
                        </a:rPr>
                        <a:t> rock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Rock that</a:t>
                      </a:r>
                      <a:r>
                        <a:rPr lang="en-GB" sz="1400" baseline="0" dirty="0" smtClean="0">
                          <a:latin typeface="Letter-join Plus 8" panose="02000505000000020003" pitchFamily="50" charset="0"/>
                        </a:rPr>
                        <a:t> started out as </a:t>
                      </a:r>
                      <a:r>
                        <a:rPr lang="en-GB" sz="1400" baseline="0" dirty="0" smtClean="0">
                          <a:solidFill>
                            <a:schemeClr val="accent5"/>
                          </a:solidFill>
                          <a:latin typeface="Letter-join Plus 8" panose="02000505000000020003" pitchFamily="50" charset="0"/>
                        </a:rPr>
                        <a:t>igneous</a:t>
                      </a:r>
                      <a:r>
                        <a:rPr lang="en-GB" sz="1400" baseline="0" dirty="0" smtClean="0">
                          <a:latin typeface="Letter-join Plus 8" panose="02000505000000020003" pitchFamily="50" charset="0"/>
                        </a:rPr>
                        <a:t> or </a:t>
                      </a:r>
                      <a:r>
                        <a:rPr lang="en-GB" sz="1400" baseline="0" dirty="0" smtClean="0">
                          <a:solidFill>
                            <a:srgbClr val="C00000"/>
                          </a:solidFill>
                          <a:latin typeface="Letter-join Plus 8" panose="02000505000000020003" pitchFamily="50" charset="0"/>
                        </a:rPr>
                        <a:t>sedimentary</a:t>
                      </a:r>
                      <a:r>
                        <a:rPr lang="en-GB" sz="1400" baseline="0" dirty="0" smtClean="0">
                          <a:latin typeface="Letter-join Plus 8" panose="02000505000000020003" pitchFamily="50" charset="0"/>
                        </a:rPr>
                        <a:t> rock but changed due to being exposed to extreme heat or pressure. 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20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Letter-join Plus 8" panose="02000505000000020003" pitchFamily="50" charset="0"/>
                        </a:rPr>
                        <a:t>lava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Molten rock that comes out</a:t>
                      </a:r>
                      <a:r>
                        <a:rPr lang="en-GB" sz="1400" baseline="0" dirty="0" smtClean="0">
                          <a:latin typeface="Letter-join Plus 8" panose="02000505000000020003" pitchFamily="50" charset="0"/>
                        </a:rPr>
                        <a:t> of the ground is called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latin typeface="Letter-join Plus 8" panose="02000505000000020003" pitchFamily="50" charset="0"/>
                        </a:rPr>
                        <a:t>lava</a:t>
                      </a:r>
                      <a:r>
                        <a:rPr lang="en-GB" sz="1400" baseline="0" dirty="0" smtClean="0">
                          <a:latin typeface="Letter-join Plus 8" panose="02000505000000020003" pitchFamily="50" charset="0"/>
                        </a:rPr>
                        <a:t>. 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24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C000"/>
                          </a:solidFill>
                          <a:latin typeface="Letter-join Plus 8" panose="02000505000000020003" pitchFamily="50" charset="0"/>
                        </a:rPr>
                        <a:t>magma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Molten rock that remains underground. 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23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  <a:latin typeface="Letter-join Plus 8" panose="02000505000000020003" pitchFamily="50" charset="0"/>
                        </a:rPr>
                        <a:t>permeable</a:t>
                      </a:r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 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Allows liquid to pass through it. 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496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66"/>
                          </a:solidFill>
                          <a:latin typeface="Letter-join Plus 8" panose="02000505000000020003" pitchFamily="50" charset="0"/>
                        </a:rPr>
                        <a:t>impermeable</a:t>
                      </a:r>
                      <a:r>
                        <a:rPr lang="en-GB" sz="1400" baseline="0" dirty="0" smtClean="0">
                          <a:solidFill>
                            <a:srgbClr val="FF0066"/>
                          </a:solidFill>
                          <a:latin typeface="Letter-join Plus 8" panose="02000505000000020003" pitchFamily="50" charset="0"/>
                        </a:rPr>
                        <a:t> </a:t>
                      </a:r>
                      <a:endParaRPr lang="en-GB" sz="1400" dirty="0">
                        <a:solidFill>
                          <a:srgbClr val="FF0066"/>
                        </a:solidFill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Letter-join Plus 8" panose="02000505000000020003" pitchFamily="50" charset="0"/>
                        </a:rPr>
                        <a:t>Does not allow liquid to pass through it.</a:t>
                      </a:r>
                      <a:r>
                        <a:rPr lang="en-GB" sz="1400" baseline="0" dirty="0" smtClean="0">
                          <a:latin typeface="Letter-join Plus 8" panose="02000505000000020003" pitchFamily="50" charset="0"/>
                        </a:rPr>
                        <a:t> </a:t>
                      </a:r>
                      <a:endParaRPr lang="en-GB" sz="1400" dirty="0">
                        <a:latin typeface="Letter-join Plus 8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20484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8772" y="4302103"/>
            <a:ext cx="6525223" cy="16896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5397" y="2388861"/>
            <a:ext cx="1068921" cy="107556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65218B2-FDC5-E9BA-E49E-804C546FF2B5}"/>
              </a:ext>
            </a:extLst>
          </p:cNvPr>
          <p:cNvSpPr txBox="1"/>
          <p:nvPr/>
        </p:nvSpPr>
        <p:spPr>
          <a:xfrm>
            <a:off x="2458684" y="2044762"/>
            <a:ext cx="2128788" cy="276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Letter-join Plus 8"/>
              </a:rPr>
              <a:t>Fair tests in Science</a:t>
            </a:r>
            <a:endParaRPr kumimoji="0" lang="en-GB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Letter-join Plus 8"/>
              <a:sym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4957" y="3859803"/>
            <a:ext cx="1016242" cy="100337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89" y="608506"/>
            <a:ext cx="6466430" cy="3430496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21025" y="75463"/>
            <a:ext cx="6368902" cy="4625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8" tIns="45718" rIns="45718" bIns="45718" anchor="b">
            <a:noAutofit/>
          </a:bodyPr>
          <a:lstStyle>
            <a:lvl1pPr marL="0" marR="0" indent="0" algn="ctr" defTabSz="78422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cap="none" spc="0" baseline="0">
                <a:solidFill>
                  <a:srgbClr val="000000"/>
                </a:solidFill>
                <a:uFillTx/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>
              <a:lnSpc>
                <a:spcPct val="107000"/>
              </a:lnSpc>
              <a:spcAft>
                <a:spcPts val="800"/>
              </a:spcAft>
            </a:pPr>
            <a:r>
              <a:rPr lang="en-GB" smtClean="0">
                <a:latin typeface="Letter-join Plus 8" panose="02000505000000020003" pitchFamily="50" charset="0"/>
              </a:rPr>
              <a:t>How can I present my scientific knowledge to educate others?</a:t>
            </a:r>
            <a:endParaRPr lang="en-GB" dirty="0">
              <a:latin typeface="Letter-join Plus 8" panose="02000505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D95D8472-95BB-0AD2-E844-8CF086C46777}"/>
              </a:ext>
            </a:extLst>
          </p:cNvPr>
          <p:cNvSpPr/>
          <p:nvPr/>
        </p:nvSpPr>
        <p:spPr>
          <a:xfrm>
            <a:off x="6389927" y="68503"/>
            <a:ext cx="5678773" cy="469536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b">
            <a:noAutofit/>
          </a:bodyPr>
          <a:lstStyle/>
          <a:p>
            <a:pPr defTabSz="392113">
              <a:lnSpc>
                <a:spcPct val="120000"/>
              </a:lnSpc>
              <a:defRPr sz="1400" cap="all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756FE0-C95A-BEC3-6A82-0B42E1EB7052}"/>
              </a:ext>
            </a:extLst>
          </p:cNvPr>
          <p:cNvSpPr txBox="1"/>
          <p:nvPr/>
        </p:nvSpPr>
        <p:spPr>
          <a:xfrm>
            <a:off x="6539919" y="138970"/>
            <a:ext cx="5528781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en-GB" sz="1600" b="1" dirty="0" smtClean="0">
                <a:latin typeface="Letter-join Plus 8" panose="02000505000000020003" pitchFamily="50" charset="0"/>
              </a:rPr>
              <a:t>Yr2/3     SCIENCE KNOWLEDGE ORGANISER</a:t>
            </a:r>
            <a:endParaRPr lang="en-GB" sz="1600" b="1" dirty="0">
              <a:latin typeface="Letter-join Plus 8" panose="02000505000000020003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9919" y="737841"/>
            <a:ext cx="5619750" cy="3171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008" y="4039001"/>
            <a:ext cx="10716431" cy="261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479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4741</TotalTime>
  <Words>247</Words>
  <Application>Microsoft Office PowerPoint</Application>
  <PresentationFormat>Widescreen</PresentationFormat>
  <Paragraphs>41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Letter-join Plus 8</vt:lpstr>
      <vt:lpstr>Proxima Nova</vt:lpstr>
      <vt:lpstr>Proxima Nova Extrabold</vt:lpstr>
      <vt:lpstr>Times New Roman</vt:lpstr>
      <vt:lpstr>Office Theme</vt:lpstr>
      <vt:lpstr>How can I present my scientific knowledge to educate others?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use forces to my advantage?</dc:title>
  <dc:creator>Laura Dyer</dc:creator>
  <cp:lastModifiedBy>Laura Dyer</cp:lastModifiedBy>
  <cp:revision>26</cp:revision>
  <cp:lastPrinted>2022-09-20T10:34:40Z</cp:lastPrinted>
  <dcterms:modified xsi:type="dcterms:W3CDTF">2024-01-10T20:30:10Z</dcterms:modified>
</cp:coreProperties>
</file>